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147479521" r:id="rId5"/>
    <p:sldId id="214747953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467348-E601-873A-2CF9-BC3065EB4DAB}" name="Amélie Dalle" initials="AD" userId="S::amelie.x.dalle@viivhealthcare.com::935a5f81-969f-40ec-8adc-b30dae813c2a" providerId="AD"/>
  <p188:author id="{043BEF4B-7CA4-4585-A7CF-62BDAABC5797}" name="Ottenburgs, Valerie" initials="OV" userId="S::ottenbur@merck.com::5229fa8e-7915-4657-a4b6-f136374abf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8F5"/>
    <a:srgbClr val="DA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9" autoAdjust="0"/>
    <p:restoredTop sz="83927" autoAdjust="0"/>
  </p:normalViewPr>
  <p:slideViewPr>
    <p:cSldViewPr snapToGrid="0">
      <p:cViewPr>
        <p:scale>
          <a:sx n="300" d="100"/>
          <a:sy n="300" d="100"/>
        </p:scale>
        <p:origin x="-3764" y="-10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tenburgs, Valerie" userId="5229fa8e-7915-4657-a4b6-f136374abfc0" providerId="ADAL" clId="{E9F1F141-7C53-46D9-95DE-D638CCC34A40}"/>
    <pc:docChg chg="undo redo custSel modSld">
      <pc:chgData name="Ottenburgs, Valerie" userId="5229fa8e-7915-4657-a4b6-f136374abfc0" providerId="ADAL" clId="{E9F1F141-7C53-46D9-95DE-D638CCC34A40}" dt="2025-09-18T14:09:36.241" v="1124" actId="404"/>
      <pc:docMkLst>
        <pc:docMk/>
      </pc:docMkLst>
      <pc:sldChg chg="addSp delSp modSp mod modNotesTx">
        <pc:chgData name="Ottenburgs, Valerie" userId="5229fa8e-7915-4657-a4b6-f136374abfc0" providerId="ADAL" clId="{E9F1F141-7C53-46D9-95DE-D638CCC34A40}" dt="2025-09-17T09:14:30.404" v="1124" actId="404"/>
        <pc:sldMkLst>
          <pc:docMk/>
          <pc:sldMk cId="4138597561" sldId="2147479521"/>
        </pc:sldMkLst>
        <pc:spChg chg="mod">
          <ac:chgData name="Ottenburgs, Valerie" userId="5229fa8e-7915-4657-a4b6-f136374abfc0" providerId="ADAL" clId="{E9F1F141-7C53-46D9-95DE-D638CCC34A40}" dt="2025-09-15T14:24:54.398" v="796" actId="20577"/>
          <ac:spMkLst>
            <pc:docMk/>
            <pc:sldMk cId="4138597561" sldId="2147479521"/>
            <ac:spMk id="3" creationId="{7DB9D5F4-15D6-48B6-67C1-B20A3305D420}"/>
          </ac:spMkLst>
        </pc:spChg>
        <pc:spChg chg="mod">
          <ac:chgData name="Ottenburgs, Valerie" userId="5229fa8e-7915-4657-a4b6-f136374abfc0" providerId="ADAL" clId="{E9F1F141-7C53-46D9-95DE-D638CCC34A40}" dt="2025-09-17T09:14:01.136" v="1118" actId="20577"/>
          <ac:spMkLst>
            <pc:docMk/>
            <pc:sldMk cId="4138597561" sldId="2147479521"/>
            <ac:spMk id="6" creationId="{AA44F262-6DAA-84B2-911B-9F4E839EE866}"/>
          </ac:spMkLst>
        </pc:spChg>
        <pc:spChg chg="add mod ord">
          <ac:chgData name="Ottenburgs, Valerie" userId="5229fa8e-7915-4657-a4b6-f136374abfc0" providerId="ADAL" clId="{E9F1F141-7C53-46D9-95DE-D638CCC34A40}" dt="2025-09-15T15:50:40.086" v="974" actId="166"/>
          <ac:spMkLst>
            <pc:docMk/>
            <pc:sldMk cId="4138597561" sldId="2147479521"/>
            <ac:spMk id="7" creationId="{11B12217-B7DC-1C5B-3E39-3F06D5016842}"/>
          </ac:spMkLst>
        </pc:spChg>
        <pc:spChg chg="add mod">
          <ac:chgData name="Ottenburgs, Valerie" userId="5229fa8e-7915-4657-a4b6-f136374abfc0" providerId="ADAL" clId="{E9F1F141-7C53-46D9-95DE-D638CCC34A40}" dt="2025-09-17T09:14:30.404" v="1124" actId="404"/>
          <ac:spMkLst>
            <pc:docMk/>
            <pc:sldMk cId="4138597561" sldId="2147479521"/>
            <ac:spMk id="8" creationId="{8F6CF4BD-C301-974B-B3B9-A4E0A04E668C}"/>
          </ac:spMkLst>
        </pc:spChg>
        <pc:spChg chg="add mod">
          <ac:chgData name="Ottenburgs, Valerie" userId="5229fa8e-7915-4657-a4b6-f136374abfc0" providerId="ADAL" clId="{E9F1F141-7C53-46D9-95DE-D638CCC34A40}" dt="2025-09-17T09:14:25.489" v="1122" actId="404"/>
          <ac:spMkLst>
            <pc:docMk/>
            <pc:sldMk cId="4138597561" sldId="2147479521"/>
            <ac:spMk id="12" creationId="{6FF7796A-E708-877E-AAF6-1F3DF3D43A48}"/>
          </ac:spMkLst>
        </pc:spChg>
        <pc:spChg chg="add mod">
          <ac:chgData name="Ottenburgs, Valerie" userId="5229fa8e-7915-4657-a4b6-f136374abfc0" providerId="ADAL" clId="{E9F1F141-7C53-46D9-95DE-D638CCC34A40}" dt="2025-09-17T09:14:17.263" v="1120" actId="404"/>
          <ac:spMkLst>
            <pc:docMk/>
            <pc:sldMk cId="4138597561" sldId="2147479521"/>
            <ac:spMk id="13" creationId="{89C618F0-E4A7-F61D-1A9A-E1F066AFC070}"/>
          </ac:spMkLst>
        </pc:spChg>
        <pc:spChg chg="mod">
          <ac:chgData name="Ottenburgs, Valerie" userId="5229fa8e-7915-4657-a4b6-f136374abfc0" providerId="ADAL" clId="{E9F1F141-7C53-46D9-95DE-D638CCC34A40}" dt="2025-09-15T16:05:51.339" v="981" actId="20577"/>
          <ac:spMkLst>
            <pc:docMk/>
            <pc:sldMk cId="4138597561" sldId="2147479521"/>
            <ac:spMk id="17" creationId="{45E2BA83-81B1-A87A-34E5-B8F86FFEC7C5}"/>
          </ac:spMkLst>
        </pc:spChg>
        <pc:spChg chg="add mod ord">
          <ac:chgData name="Ottenburgs, Valerie" userId="5229fa8e-7915-4657-a4b6-f136374abfc0" providerId="ADAL" clId="{E9F1F141-7C53-46D9-95DE-D638CCC34A40}" dt="2025-09-15T15:50:34.970" v="973" actId="167"/>
          <ac:spMkLst>
            <pc:docMk/>
            <pc:sldMk cId="4138597561" sldId="2147479521"/>
            <ac:spMk id="23" creationId="{7A5C7BD5-635B-0B8B-0F6B-CB39E2592B05}"/>
          </ac:spMkLst>
        </pc:spChg>
        <pc:picChg chg="add mod ord modCrop">
          <ac:chgData name="Ottenburgs, Valerie" userId="5229fa8e-7915-4657-a4b6-f136374abfc0" providerId="ADAL" clId="{E9F1F141-7C53-46D9-95DE-D638CCC34A40}" dt="2025-09-15T15:51:12.115" v="977" actId="1076"/>
          <ac:picMkLst>
            <pc:docMk/>
            <pc:sldMk cId="4138597561" sldId="2147479521"/>
            <ac:picMk id="22" creationId="{38D6B69A-FD8F-E7C2-1298-78C621922A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019B2-C13B-0ABA-8AEC-081571DA8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3B4C4-E401-C774-DF85-1F891E0A20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DF23-09FA-47CF-A5FE-C3EAE617C562}" type="datetimeFigureOut">
              <a:rPr lang="nl-BE" smtClean="0"/>
              <a:t>18/09/2025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04694-CA24-CFB8-ADEC-BA0967C5D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17C9B-2873-B618-1B52-69F63BDCA4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0F40-0F3D-45FE-883A-625679516F3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63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2A36-E871-4A1C-9023-0961B32BCC71}" type="datetimeFigureOut"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BE3D5-DE82-4323-BA08-050DA9F477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D403B-0F6A-4C1F-AE63-FA1FF361F7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5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D403B-0F6A-4C1F-AE63-FA1FF361F7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9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6"/>
            <a:ext cx="5508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26C6CA-6FA0-41CA-894A-BF8B4460FD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6175" y="1925636"/>
            <a:ext cx="55080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8195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7"/>
            <a:ext cx="3607594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1925636"/>
            <a:ext cx="3607594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1925636"/>
            <a:ext cx="3607594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8468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FA9A-CD69-D54A-B678-4602E5D0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81739-AD4B-1849-A087-06C054A2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44960-7433-2D43-BE9B-8EFCC248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326D7-5D17-E740-855D-FFC9F3A0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6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36223-976C-61C1-029E-04D0A76AF1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50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B294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hyperlink" Target="https://www.aidsmap.com/about-hiv/undetectable-viral-load-and-hiv-transmission" TargetMode="External"/><Relationship Id="rId5" Type="http://schemas.openxmlformats.org/officeDocument/2006/relationships/image" Target="../media/image3.svg"/><Relationship Id="rId10" Type="http://schemas.openxmlformats.org/officeDocument/2006/relationships/hyperlink" Target="https://hiv-plan.be/pillars/pillar-4-quality-of-life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38D6B69A-FD8F-E7C2-1298-78C621922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7469" b="35111"/>
          <a:stretch>
            <a:fillRect/>
          </a:stretch>
        </p:blipFill>
        <p:spPr>
          <a:xfrm>
            <a:off x="6563952" y="243096"/>
            <a:ext cx="5631805" cy="6168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27105-CE27-4746-9ED5-C8016E3C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25" y="218082"/>
            <a:ext cx="110459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DA2200"/>
                </a:solidFill>
              </a:rPr>
              <a:t>World AIDS Day campaign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D5F4-15D6-48B6-67C1-B20A3305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11" y="1415506"/>
            <a:ext cx="7180250" cy="48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Let’s start with the facts: 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b="1" dirty="0"/>
              <a:t>Known concept within the HIV community, yet still </a:t>
            </a:r>
            <a:br>
              <a:rPr lang="en-US" sz="2000" b="1" dirty="0"/>
            </a:br>
            <a:r>
              <a:rPr lang="en-US" sz="2000" b="1" dirty="0"/>
              <a:t>rather unknown to the general public.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89B9E-F951-A08D-E027-BED0D9FF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1</a:t>
            </a:fld>
            <a:endParaRPr lang="en-GB" dirty="0"/>
          </a:p>
        </p:txBody>
      </p:sp>
      <p:pic>
        <p:nvPicPr>
          <p:cNvPr id="14" name="Content Placeholder 13" descr="Microscope outline">
            <a:extLst>
              <a:ext uri="{FF2B5EF4-FFF2-40B4-BE49-F238E27FC236}">
                <a16:creationId xmlns:a16="http://schemas.microsoft.com/office/drawing/2014/main" id="{891015A7-7FDF-0C42-DCDB-53D972788A8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90" y="1984588"/>
            <a:ext cx="914400" cy="9144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3B952F-E565-5F46-17AF-7A871EB2FBA3}"/>
              </a:ext>
            </a:extLst>
          </p:cNvPr>
          <p:cNvSpPr txBox="1"/>
          <p:nvPr/>
        </p:nvSpPr>
        <p:spPr>
          <a:xfrm>
            <a:off x="164374" y="3026490"/>
            <a:ext cx="203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+40 years of HIV discovery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2BA83-81B1-A87A-34E5-B8F86FFEC7C5}"/>
              </a:ext>
            </a:extLst>
          </p:cNvPr>
          <p:cNvSpPr txBox="1"/>
          <p:nvPr/>
        </p:nvSpPr>
        <p:spPr>
          <a:xfrm>
            <a:off x="2341442" y="3027350"/>
            <a:ext cx="203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~ 18.000 People Living</a:t>
            </a:r>
          </a:p>
          <a:p>
            <a:pPr algn="ctr"/>
            <a:r>
              <a:rPr lang="en-US" sz="1200" dirty="0">
                <a:solidFill>
                  <a:schemeClr val="accent4"/>
                </a:solidFill>
              </a:rPr>
              <a:t>with HIV in Belgium </a:t>
            </a:r>
            <a:r>
              <a:rPr lang="en-GB" sz="1200" b="1" baseline="30000" dirty="0">
                <a:solidFill>
                  <a:srgbClr val="44C8F5"/>
                </a:solidFill>
              </a:rPr>
              <a:t>1</a:t>
            </a:r>
            <a:endParaRPr lang="en-US" sz="1200" dirty="0">
              <a:solidFill>
                <a:srgbClr val="44C8F5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AAAC23-4C77-ABF6-A06B-BE6ADAB52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605" y="3969494"/>
            <a:ext cx="3188809" cy="905828"/>
          </a:xfrm>
          <a:prstGeom prst="rect">
            <a:avLst/>
          </a:prstGeom>
        </p:spPr>
      </p:pic>
      <p:pic>
        <p:nvPicPr>
          <p:cNvPr id="20" name="Graphic 19" descr="Group of people outline">
            <a:extLst>
              <a:ext uri="{FF2B5EF4-FFF2-40B4-BE49-F238E27FC236}">
                <a16:creationId xmlns:a16="http://schemas.microsoft.com/office/drawing/2014/main" id="{DB517FD5-AF58-3B8F-CB2E-C8BFC2AEF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7059" y="197886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7ED6F2-0E0A-F87D-0755-2094AA6FD057}"/>
              </a:ext>
            </a:extLst>
          </p:cNvPr>
          <p:cNvSpPr txBox="1"/>
          <p:nvPr/>
        </p:nvSpPr>
        <p:spPr>
          <a:xfrm>
            <a:off x="4560799" y="3027350"/>
            <a:ext cx="203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 41%  PLWHIV are asking</a:t>
            </a:r>
          </a:p>
          <a:p>
            <a:pPr algn="ctr"/>
            <a:r>
              <a:rPr lang="en-US" sz="1200" dirty="0">
                <a:solidFill>
                  <a:schemeClr val="accent4"/>
                </a:solidFill>
              </a:rPr>
              <a:t>for less stigma </a:t>
            </a:r>
            <a:r>
              <a:rPr lang="en-GB" sz="1200" b="1" baseline="30000" dirty="0">
                <a:solidFill>
                  <a:srgbClr val="44C8F5"/>
                </a:solidFill>
              </a:rPr>
              <a:t>2</a:t>
            </a:r>
            <a:endParaRPr lang="en-US" sz="12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Notoriety icon">
            <a:extLst>
              <a:ext uri="{FF2B5EF4-FFF2-40B4-BE49-F238E27FC236}">
                <a16:creationId xmlns:a16="http://schemas.microsoft.com/office/drawing/2014/main" id="{24161C68-4FA9-CE5D-E8D8-3041093DC1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9328" y="2000432"/>
            <a:ext cx="1058174" cy="871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4F262-6DAA-84B2-911B-9F4E839EE866}"/>
              </a:ext>
            </a:extLst>
          </p:cNvPr>
          <p:cNvSpPr txBox="1"/>
          <p:nvPr/>
        </p:nvSpPr>
        <p:spPr>
          <a:xfrm>
            <a:off x="0" y="5955243"/>
            <a:ext cx="7321900" cy="754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GB" sz="700" b="1" baseline="30000" dirty="0">
                <a:solidFill>
                  <a:srgbClr val="44C8F5"/>
                </a:solidFill>
              </a:rPr>
              <a:t>1 </a:t>
            </a:r>
            <a:r>
              <a:rPr lang="fr-FR" sz="700" dirty="0" err="1"/>
              <a:t>Sciensano</a:t>
            </a:r>
            <a:r>
              <a:rPr lang="fr-FR" sz="700" dirty="0"/>
              <a:t> (2024), Epidémiologie du VIH en Belgique. Situation au 31 décembre 2023.</a:t>
            </a:r>
          </a:p>
          <a:p>
            <a:pPr lvl="0">
              <a:defRPr/>
            </a:pPr>
            <a:r>
              <a:rPr lang="en-GB" sz="700" b="1" baseline="30000" dirty="0">
                <a:solidFill>
                  <a:srgbClr val="44C8F5"/>
                </a:solidFill>
              </a:rPr>
              <a:t>2 </a:t>
            </a:r>
            <a:r>
              <a:rPr lang="en-US" sz="700" dirty="0"/>
              <a:t>HIV plan. Pillar 4: Quality of life. </a:t>
            </a:r>
            <a:r>
              <a:rPr lang="en-US" sz="700" dirty="0">
                <a:hlinkClick r:id="rId10"/>
              </a:rPr>
              <a:t>https://hiv-plan.be/pillars/pillar-4-quality-of-life/</a:t>
            </a:r>
            <a:r>
              <a:rPr lang="en-US" sz="700" dirty="0"/>
              <a:t>. Accessed on 09/2025. </a:t>
            </a:r>
          </a:p>
          <a:p>
            <a:r>
              <a:rPr lang="en-GB" sz="700" b="1" baseline="30000" dirty="0">
                <a:solidFill>
                  <a:srgbClr val="44C8F5"/>
                </a:solidFill>
              </a:rPr>
              <a:t>3</a:t>
            </a:r>
            <a:r>
              <a:rPr lang="en-US" sz="700" dirty="0"/>
              <a:t> </a:t>
            </a:r>
            <a:r>
              <a:rPr lang="en-US" sz="700" dirty="0" err="1"/>
              <a:t>aidsmap</a:t>
            </a:r>
            <a:r>
              <a:rPr lang="en-US" sz="700" dirty="0"/>
              <a:t>. Undetectable viral load and HIV transmission. </a:t>
            </a:r>
            <a:r>
              <a:rPr lang="en-US" sz="700" dirty="0">
                <a:hlinkClick r:id="rId11"/>
              </a:rPr>
              <a:t>https://www.aidsmap.com/about-hiv/undetectable-viral-load-and-hiv-transmission</a:t>
            </a:r>
            <a:r>
              <a:rPr lang="en-US" sz="700" dirty="0"/>
              <a:t>. Accessed on 09/2025.</a:t>
            </a:r>
            <a:br>
              <a:rPr lang="nl-BE" sz="700" dirty="0"/>
            </a:br>
            <a:r>
              <a:rPr lang="nl-BE" sz="700" dirty="0"/>
              <a:t>RE: ViiV Healthcare srl/bv Avenue Fleming 20, 1300 Wavre Belgium | NP-BE-HVU-PPT-250001 September 2025</a:t>
            </a:r>
          </a:p>
          <a:p>
            <a:r>
              <a:rPr lang="nl-BE" sz="700" dirty="0"/>
              <a:t>Gilead Sciences BV/SRL - Park Lane, Culliganlaan 2D, 1831 Diegem | </a:t>
            </a:r>
            <a:r>
              <a:rPr lang="nl-BE" sz="700" dirty="0">
                <a:ea typeface="+mn-lt"/>
                <a:cs typeface="+mn-lt"/>
              </a:rPr>
              <a:t>BE-UNB-1676 – September 2025</a:t>
            </a:r>
          </a:p>
          <a:p>
            <a:r>
              <a:rPr lang="nl-BE" sz="700" dirty="0"/>
              <a:t>MSD Belgium BV/SRL, Vorstlaan 25-1170 Brussel | BE-NON-02627 - Date of last revision: 09/2025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7796A-E708-877E-AAF6-1F3DF3D43A48}"/>
              </a:ext>
            </a:extLst>
          </p:cNvPr>
          <p:cNvSpPr txBox="1"/>
          <p:nvPr/>
        </p:nvSpPr>
        <p:spPr>
          <a:xfrm>
            <a:off x="9093966" y="2248738"/>
            <a:ext cx="326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baseline="30000" dirty="0">
                <a:solidFill>
                  <a:srgbClr val="44C8F5"/>
                </a:solidFill>
              </a:rPr>
              <a:t>3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618F0-E4A7-F61D-1A9A-E1F066AFC070}"/>
              </a:ext>
            </a:extLst>
          </p:cNvPr>
          <p:cNvSpPr txBox="1"/>
          <p:nvPr/>
        </p:nvSpPr>
        <p:spPr>
          <a:xfrm>
            <a:off x="5079196" y="3867395"/>
            <a:ext cx="326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baseline="30000" dirty="0">
                <a:solidFill>
                  <a:srgbClr val="44C8F5"/>
                </a:solidFill>
              </a:rPr>
              <a:t>3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5C7BD5-635B-0B8B-0F6B-CB39E2592B05}"/>
              </a:ext>
            </a:extLst>
          </p:cNvPr>
          <p:cNvSpPr txBox="1"/>
          <p:nvPr/>
        </p:nvSpPr>
        <p:spPr>
          <a:xfrm>
            <a:off x="11109960" y="6411381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12217-B7DC-1C5B-3E39-3F06D5016842}"/>
              </a:ext>
            </a:extLst>
          </p:cNvPr>
          <p:cNvSpPr txBox="1"/>
          <p:nvPr/>
        </p:nvSpPr>
        <p:spPr>
          <a:xfrm>
            <a:off x="4627442" y="6601167"/>
            <a:ext cx="796631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fr-FR" sz="700" b="1" dirty="0"/>
              <a:t>HIV</a:t>
            </a:r>
            <a:r>
              <a:rPr lang="fr-FR" sz="700" dirty="0"/>
              <a:t>: </a:t>
            </a:r>
            <a:r>
              <a:rPr lang="fr-FR" sz="700" dirty="0" err="1"/>
              <a:t>human</a:t>
            </a:r>
            <a:r>
              <a:rPr lang="fr-FR" sz="700" dirty="0"/>
              <a:t> </a:t>
            </a:r>
            <a:r>
              <a:rPr lang="fr-FR" sz="700" dirty="0" err="1"/>
              <a:t>immunodeficiency</a:t>
            </a:r>
            <a:r>
              <a:rPr lang="fr-FR" sz="700" dirty="0"/>
              <a:t> virus; </a:t>
            </a:r>
            <a:r>
              <a:rPr lang="fr-FR" sz="700" b="1" dirty="0"/>
              <a:t>PLWHIV</a:t>
            </a:r>
            <a:r>
              <a:rPr lang="fr-FR" sz="700" dirty="0"/>
              <a:t>: People living </a:t>
            </a:r>
            <a:r>
              <a:rPr lang="fr-FR" sz="700" dirty="0" err="1"/>
              <a:t>with</a:t>
            </a:r>
            <a:r>
              <a:rPr lang="fr-FR" sz="700" dirty="0"/>
              <a:t> HIV; </a:t>
            </a:r>
            <a:r>
              <a:rPr lang="fr-FR" sz="700" b="1" dirty="0"/>
              <a:t>AIDS</a:t>
            </a:r>
            <a:r>
              <a:rPr lang="fr-FR" sz="700" dirty="0"/>
              <a:t>: </a:t>
            </a:r>
            <a:r>
              <a:rPr lang="fr-FR" sz="700" dirty="0" err="1"/>
              <a:t>Acquired</a:t>
            </a:r>
            <a:r>
              <a:rPr lang="fr-FR" sz="700" dirty="0"/>
              <a:t> </a:t>
            </a:r>
            <a:r>
              <a:rPr lang="fr-FR" sz="700" dirty="0" err="1"/>
              <a:t>Immunodeficiency</a:t>
            </a:r>
            <a:r>
              <a:rPr lang="fr-FR" sz="700" dirty="0"/>
              <a:t> Syndrome; </a:t>
            </a:r>
            <a:r>
              <a:rPr lang="fr-FR" sz="700" b="1" dirty="0"/>
              <a:t>N=N</a:t>
            </a:r>
            <a:r>
              <a:rPr lang="fr-FR" sz="700" dirty="0"/>
              <a:t>: </a:t>
            </a:r>
            <a:r>
              <a:rPr lang="en-US" sz="700" dirty="0"/>
              <a:t> </a:t>
            </a:r>
            <a:r>
              <a:rPr lang="en-US" sz="700" dirty="0" err="1"/>
              <a:t>Niet</a:t>
            </a:r>
            <a:r>
              <a:rPr lang="en-US" sz="700" dirty="0"/>
              <a:t> </a:t>
            </a:r>
            <a:r>
              <a:rPr lang="en-US" sz="700" dirty="0" err="1"/>
              <a:t>meetbaar</a:t>
            </a:r>
            <a:r>
              <a:rPr lang="en-US" sz="700" dirty="0"/>
              <a:t> = </a:t>
            </a:r>
            <a:r>
              <a:rPr lang="en-US" sz="700" dirty="0" err="1"/>
              <a:t>Niet</a:t>
            </a:r>
            <a:r>
              <a:rPr lang="en-US" sz="700" dirty="0"/>
              <a:t> </a:t>
            </a:r>
            <a:r>
              <a:rPr lang="en-US" sz="700" dirty="0" err="1"/>
              <a:t>overdraagbaar</a:t>
            </a:r>
            <a:r>
              <a:rPr lang="fr-FR" sz="700" dirty="0"/>
              <a:t>; </a:t>
            </a:r>
            <a:r>
              <a:rPr lang="fr-FR" sz="700" b="1" dirty="0"/>
              <a:t>i=i</a:t>
            </a:r>
            <a:r>
              <a:rPr lang="fr-FR" sz="700" dirty="0"/>
              <a:t>: Indétectable = Intransmissible</a:t>
            </a:r>
            <a:br>
              <a:rPr lang="fr-FR" sz="700" dirty="0"/>
            </a:br>
            <a:r>
              <a:rPr lang="fr-FR" sz="700" dirty="0"/>
              <a:t>  </a:t>
            </a:r>
            <a:endParaRPr lang="nl-BE" sz="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CF4BD-C301-974B-B3B9-A4E0A04E668C}"/>
              </a:ext>
            </a:extLst>
          </p:cNvPr>
          <p:cNvSpPr txBox="1"/>
          <p:nvPr/>
        </p:nvSpPr>
        <p:spPr>
          <a:xfrm>
            <a:off x="10709406" y="5811812"/>
            <a:ext cx="326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baseline="30000" dirty="0">
                <a:solidFill>
                  <a:srgbClr val="44C8F5"/>
                </a:solidFill>
              </a:rPr>
              <a:t>3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7E761-3773-1172-863D-F9490B94F38B}"/>
              </a:ext>
            </a:extLst>
          </p:cNvPr>
          <p:cNvSpPr txBox="1"/>
          <p:nvPr/>
        </p:nvSpPr>
        <p:spPr>
          <a:xfrm>
            <a:off x="10659336" y="5828606"/>
            <a:ext cx="326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baseline="30000" dirty="0">
                <a:solidFill>
                  <a:srgbClr val="44C8F5"/>
                </a:solidFill>
              </a:rPr>
              <a:t>3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975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13A9F-5CB5-66E8-EA54-6ED1BF5C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2</a:t>
            </a:fld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4AB75D-AD83-96B5-F2EB-C1C24BAD1FA8}"/>
              </a:ext>
            </a:extLst>
          </p:cNvPr>
          <p:cNvSpPr txBox="1"/>
          <p:nvPr/>
        </p:nvSpPr>
        <p:spPr>
          <a:xfrm>
            <a:off x="307825" y="1467564"/>
            <a:ext cx="1014324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/>
              <a:t>Three questions we would like your thoughts on today:</a:t>
            </a:r>
          </a:p>
          <a:p>
            <a:endParaRPr lang="en-US" sz="2000" b="1" dirty="0"/>
          </a:p>
          <a:p>
            <a:pPr marL="1371600" lvl="2" indent="-457200">
              <a:buAutoNum type="arabicPeriod"/>
            </a:pPr>
            <a:r>
              <a:rPr lang="en-US" sz="2000" dirty="0"/>
              <a:t>What does World AIDS Day mean to you?</a:t>
            </a:r>
          </a:p>
          <a:p>
            <a:pPr marL="1371600" lvl="2" indent="-457200">
              <a:buAutoNum type="arabicPeriod"/>
            </a:pPr>
            <a:endParaRPr lang="en-US" sz="2000" dirty="0"/>
          </a:p>
          <a:p>
            <a:pPr marL="1371600" lvl="2" indent="-457200">
              <a:buAutoNum type="arabicPeriod"/>
            </a:pPr>
            <a:r>
              <a:rPr lang="en-US" sz="2000" dirty="0"/>
              <a:t>On World AIDS Day, which message should we focus on?</a:t>
            </a:r>
          </a:p>
          <a:p>
            <a:pPr marL="1371600" lvl="2" indent="-457200">
              <a:buAutoNum type="arabicPeriod"/>
            </a:pPr>
            <a:endParaRPr lang="en-US" sz="2000" dirty="0"/>
          </a:p>
          <a:p>
            <a:pPr marL="1371600" lvl="2" indent="-457200">
              <a:buAutoNum type="arabicPeriod"/>
            </a:pPr>
            <a:r>
              <a:rPr lang="en-US" sz="2000" dirty="0"/>
              <a:t>Where would you like to see a World AIDS Day campaign?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695092-A244-E08B-EFA4-C5602C73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25" y="207559"/>
            <a:ext cx="1155760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DA2200"/>
                </a:solidFill>
              </a:rPr>
              <a:t>World AIDS Day campaign: </a:t>
            </a:r>
            <a:r>
              <a:rPr lang="en-US" sz="4000" b="1" dirty="0">
                <a:solidFill>
                  <a:srgbClr val="44C8F5"/>
                </a:solidFill>
              </a:rPr>
              <a:t>Share your feedback! </a:t>
            </a:r>
          </a:p>
        </p:txBody>
      </p:sp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7730B3F7-9145-7C89-841B-6D64AD559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303" y="2691530"/>
            <a:ext cx="570894" cy="570894"/>
          </a:xfrm>
          <a:prstGeom prst="rect">
            <a:avLst/>
          </a:prstGeom>
        </p:spPr>
      </p:pic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31D0DB01-597E-ED29-1451-F02B15202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303" y="2020054"/>
            <a:ext cx="570894" cy="570894"/>
          </a:xfrm>
          <a:prstGeom prst="rect">
            <a:avLst/>
          </a:prstGeom>
        </p:spPr>
      </p:pic>
      <p:pic>
        <p:nvPicPr>
          <p:cNvPr id="12" name="Graphic 11" descr="Megaphone1 with solid fill">
            <a:extLst>
              <a:ext uri="{FF2B5EF4-FFF2-40B4-BE49-F238E27FC236}">
                <a16:creationId xmlns:a16="http://schemas.microsoft.com/office/drawing/2014/main" id="{0A5AE7C0-9E0E-07F8-826F-C0C21EFDB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303" y="3202932"/>
            <a:ext cx="570894" cy="5708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8E184A-92BA-23CC-6D92-E114330C229D}"/>
              </a:ext>
            </a:extLst>
          </p:cNvPr>
          <p:cNvSpPr txBox="1"/>
          <p:nvPr/>
        </p:nvSpPr>
        <p:spPr>
          <a:xfrm>
            <a:off x="5706736" y="4018986"/>
            <a:ext cx="2320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Let us know here!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924929A5-99B9-544A-7CD4-6A9EB168D29B}"/>
              </a:ext>
            </a:extLst>
          </p:cNvPr>
          <p:cNvSpPr/>
          <p:nvPr/>
        </p:nvSpPr>
        <p:spPr>
          <a:xfrm rot="5400000">
            <a:off x="5247553" y="3943937"/>
            <a:ext cx="264785" cy="414883"/>
          </a:xfrm>
          <a:prstGeom prst="bentUpArrow">
            <a:avLst/>
          </a:prstGeom>
          <a:solidFill>
            <a:srgbClr val="44C8F5"/>
          </a:solidFill>
          <a:ln>
            <a:solidFill>
              <a:srgbClr val="44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AD3A4-9FA0-9B5F-EE87-A31AE9F18877}"/>
              </a:ext>
            </a:extLst>
          </p:cNvPr>
          <p:cNvSpPr txBox="1"/>
          <p:nvPr/>
        </p:nvSpPr>
        <p:spPr>
          <a:xfrm>
            <a:off x="305506" y="6356350"/>
            <a:ext cx="6551789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700" dirty="0"/>
              <a:t>RE: ViiV Healthcare srl/bv Avenue Fleming 20, 1300 Wavre Belgium | NP-BE-HVU-PPT-250001 September 2025</a:t>
            </a:r>
          </a:p>
          <a:p>
            <a:r>
              <a:rPr lang="nl-BE" sz="700" dirty="0" err="1"/>
              <a:t>Gilead</a:t>
            </a:r>
            <a:r>
              <a:rPr lang="nl-BE" sz="700" dirty="0"/>
              <a:t> Sciences BV/SRL - Park Lane, </a:t>
            </a:r>
            <a:r>
              <a:rPr lang="nl-BE" sz="700" dirty="0" err="1"/>
              <a:t>Culliganlaan</a:t>
            </a:r>
            <a:r>
              <a:rPr lang="nl-BE" sz="700" dirty="0"/>
              <a:t> 2D, 1831 </a:t>
            </a:r>
            <a:r>
              <a:rPr lang="nl-BE" sz="700" dirty="0" err="1"/>
              <a:t>Diegem</a:t>
            </a:r>
            <a:r>
              <a:rPr lang="nl-BE" sz="700" dirty="0"/>
              <a:t> | </a:t>
            </a:r>
            <a:r>
              <a:rPr lang="nl-BE" sz="700" dirty="0">
                <a:ea typeface="+mn-lt"/>
                <a:cs typeface="+mn-lt"/>
              </a:rPr>
              <a:t>BE-UNB-1676</a:t>
            </a:r>
            <a:endParaRPr lang="nl-BE" sz="700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nl-BE" sz="700" dirty="0"/>
              <a:t>MSD Belgium BV, Vorstlaan 25-1170 Brussel | BE-NON-02627 - Date of last revision: 09/2025</a:t>
            </a:r>
          </a:p>
        </p:txBody>
      </p:sp>
      <p:pic>
        <p:nvPicPr>
          <p:cNvPr id="2" name="Picture 1" descr="A red and white banner with a person with a surprised expression&#10;&#10;AI-generated content may be incorrect.">
            <a:extLst>
              <a:ext uri="{FF2B5EF4-FFF2-40B4-BE49-F238E27FC236}">
                <a16:creationId xmlns:a16="http://schemas.microsoft.com/office/drawing/2014/main" id="{D78BDE10-B542-1FA7-131D-4CC2849D5D8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801" t="278" r="41697" b="1111"/>
          <a:stretch>
            <a:fillRect/>
          </a:stretch>
        </p:blipFill>
        <p:spPr>
          <a:xfrm>
            <a:off x="8219731" y="3185848"/>
            <a:ext cx="1046117" cy="3578593"/>
          </a:xfrm>
          <a:prstGeom prst="rect">
            <a:avLst/>
          </a:prstGeom>
        </p:spPr>
      </p:pic>
      <p:pic>
        <p:nvPicPr>
          <p:cNvPr id="3" name="Picture 2" descr="A person looking through a magnifying glass&#10;&#10;AI-generated content may be incorrect.">
            <a:extLst>
              <a:ext uri="{FF2B5EF4-FFF2-40B4-BE49-F238E27FC236}">
                <a16:creationId xmlns:a16="http://schemas.microsoft.com/office/drawing/2014/main" id="{23768012-FF6E-3B98-9AE9-AF4DDA4DA30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591" t="622" r="41836" b="435"/>
          <a:stretch>
            <a:fillRect/>
          </a:stretch>
        </p:blipFill>
        <p:spPr>
          <a:xfrm>
            <a:off x="9407386" y="3178447"/>
            <a:ext cx="1146062" cy="3594001"/>
          </a:xfrm>
          <a:prstGeom prst="rect">
            <a:avLst/>
          </a:prstGeom>
        </p:spPr>
      </p:pic>
      <p:pic>
        <p:nvPicPr>
          <p:cNvPr id="5" name="Picture 4" descr="A person looking through a magnifying glass&#10;&#10;AI-generated content may be incorrect.">
            <a:extLst>
              <a:ext uri="{FF2B5EF4-FFF2-40B4-BE49-F238E27FC236}">
                <a16:creationId xmlns:a16="http://schemas.microsoft.com/office/drawing/2014/main" id="{2B47B7C9-E236-762A-F4AF-764D3469AE4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35" t="-393" r="1337" b="-81"/>
          <a:stretch>
            <a:fillRect/>
          </a:stretch>
        </p:blipFill>
        <p:spPr>
          <a:xfrm>
            <a:off x="10692884" y="3144946"/>
            <a:ext cx="1168909" cy="3584134"/>
          </a:xfrm>
          <a:prstGeom prst="rect">
            <a:avLst/>
          </a:prstGeom>
        </p:spPr>
      </p:pic>
      <p:pic>
        <p:nvPicPr>
          <p:cNvPr id="7" name="Picture 6" descr="A red and white card with a person&amp;#39;s face and a magnifying glass&#10;&#10;AI-generated content may be incorrect.">
            <a:extLst>
              <a:ext uri="{FF2B5EF4-FFF2-40B4-BE49-F238E27FC236}">
                <a16:creationId xmlns:a16="http://schemas.microsoft.com/office/drawing/2014/main" id="{9D9498A8-00BF-D378-6AE2-0C2DD8DB1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20000">
            <a:off x="6780581" y="4772387"/>
            <a:ext cx="1100770" cy="1120164"/>
          </a:xfrm>
          <a:prstGeom prst="rect">
            <a:avLst/>
          </a:prstGeom>
        </p:spPr>
      </p:pic>
      <p:pic>
        <p:nvPicPr>
          <p:cNvPr id="11" name="Picture 10" descr="A person looking through a magnifying glass&#10;&#10;AI-generated content may be incorrect.">
            <a:extLst>
              <a:ext uri="{FF2B5EF4-FFF2-40B4-BE49-F238E27FC236}">
                <a16:creationId xmlns:a16="http://schemas.microsoft.com/office/drawing/2014/main" id="{81F970C0-A91B-B6CE-ED76-198480FE1D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400000">
            <a:off x="5737056" y="4797597"/>
            <a:ext cx="1109261" cy="10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15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31ceff-fb43-46c6-b894-338afd80352a">
      <Terms xmlns="http://schemas.microsoft.com/office/infopath/2007/PartnerControls"/>
    </lcf76f155ced4ddcb4097134ff3c332f>
    <TaxCatchAll xmlns="8c884b56-44be-45dd-9218-bdf6405fee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C3EC9F1577E4DB7A783A3685AE946" ma:contentTypeVersion="14" ma:contentTypeDescription="Create a new document." ma:contentTypeScope="" ma:versionID="0e80be8d382f81d1d2ce52e473775f15">
  <xsd:schema xmlns:xsd="http://www.w3.org/2001/XMLSchema" xmlns:xs="http://www.w3.org/2001/XMLSchema" xmlns:p="http://schemas.microsoft.com/office/2006/metadata/properties" xmlns:ns2="d031ceff-fb43-46c6-b894-338afd80352a" xmlns:ns3="8c884b56-44be-45dd-9218-bdf6405feecb" targetNamespace="http://schemas.microsoft.com/office/2006/metadata/properties" ma:root="true" ma:fieldsID="a9158ecc68fc89ffd5f5be670501919d" ns2:_="" ns3:_="">
    <xsd:import namespace="d031ceff-fb43-46c6-b894-338afd80352a"/>
    <xsd:import namespace="8c884b56-44be-45dd-9218-bdf6405fe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ceff-fb43-46c6-b894-338afd8035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451d461-d530-465a-81eb-73ef42a83d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84b56-44be-45dd-9218-bdf6405feec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d6eff16-ea4e-4077-9b55-2cb4bbe65ea9}" ma:internalName="TaxCatchAll" ma:showField="CatchAllData" ma:web="8c884b56-44be-45dd-9218-bdf6405fe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EFC146-BF28-4279-810C-AD51E3D0473D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d031ceff-fb43-46c6-b894-338afd80352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c884b56-44be-45dd-9218-bdf6405feecb"/>
  </ds:schemaRefs>
</ds:datastoreItem>
</file>

<file path=customXml/itemProps2.xml><?xml version="1.0" encoding="utf-8"?>
<ds:datastoreItem xmlns:ds="http://schemas.openxmlformats.org/officeDocument/2006/customXml" ds:itemID="{1258F3DB-B789-4B00-B64C-05E7735EE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1ceff-fb43-46c6-b894-338afd80352a"/>
    <ds:schemaRef ds:uri="8c884b56-44be-45dd-9218-bdf6405fe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4FB52C-4679-4A7C-843C-8D1B970C63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329</Words>
  <Application>Microsoft Office PowerPoint</Application>
  <PresentationFormat>Widescreen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World AIDS Day campaign </vt:lpstr>
      <vt:lpstr>World AIDS Day campaign: Share your feedback!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AIDS Day Campaign</dc:title>
  <dc:creator>Amélie Dalle</dc:creator>
  <cp:lastModifiedBy>Ottenburgs, Valerie</cp:lastModifiedBy>
  <cp:revision>65</cp:revision>
  <dcterms:created xsi:type="dcterms:W3CDTF">2025-02-20T13:16:04Z</dcterms:created>
  <dcterms:modified xsi:type="dcterms:W3CDTF">2025-09-18T14:10:40Z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0x010100B20C3EC9F1577E4DB7A783A3685AE946</vt:lpwstr>
  </property>
  <property fmtid="{D5CDD505-2E9C-101B-9397-08002B2CF9AE}" pid="3" name="MediaServiceImageTags">
    <vt:lpwstr/>
  </property>
  <property fmtid="{D5CDD505-2E9C-101B-9397-08002B2CF9AE}" pid="4" name="MSIP_Label_418c1083-8924-401d-97ae-40f5eed0fcd8_Enabled">
    <vt:lpwstr>true</vt:lpwstr>
  </property>
  <property fmtid="{D5CDD505-2E9C-101B-9397-08002B2CF9AE}" pid="5" name="MSIP_Label_418c1083-8924-401d-97ae-40f5eed0fcd8_SetDate">
    <vt:lpwstr>2025-02-20T15:43:37Z</vt:lpwstr>
  </property>
  <property fmtid="{D5CDD505-2E9C-101B-9397-08002B2CF9AE}" pid="6" name="MSIP_Label_418c1083-8924-401d-97ae-40f5eed0fcd8_Method">
    <vt:lpwstr>Standard</vt:lpwstr>
  </property>
  <property fmtid="{D5CDD505-2E9C-101B-9397-08002B2CF9AE}" pid="7" name="MSIP_Label_418c1083-8924-401d-97ae-40f5eed0fcd8_Name">
    <vt:lpwstr>418c1083-8924-401d-97ae-40f5eed0fcd8</vt:lpwstr>
  </property>
  <property fmtid="{D5CDD505-2E9C-101B-9397-08002B2CF9AE}" pid="8" name="MSIP_Label_418c1083-8924-401d-97ae-40f5eed0fcd8_SiteId">
    <vt:lpwstr>a5a8bcaa-3292-41e6-b735-5e8b21f4dbfd</vt:lpwstr>
  </property>
  <property fmtid="{D5CDD505-2E9C-101B-9397-08002B2CF9AE}" pid="9" name="MSIP_Label_418c1083-8924-401d-97ae-40f5eed0fcd8_ActionId">
    <vt:lpwstr>6a3d9d49-2e1a-4eca-b6ee-3e36924a54d0</vt:lpwstr>
  </property>
  <property fmtid="{D5CDD505-2E9C-101B-9397-08002B2CF9AE}" pid="10" name="MSIP_Label_418c1083-8924-401d-97ae-40f5eed0fcd8_ContentBits">
    <vt:lpwstr>0</vt:lpwstr>
  </property>
  <property fmtid="{D5CDD505-2E9C-101B-9397-08002B2CF9AE}" pid="11" name="MSIP_Label_bea66b2b-af80-48b6-873b-d341d3035cfa_Enabled">
    <vt:lpwstr>true</vt:lpwstr>
  </property>
  <property fmtid="{D5CDD505-2E9C-101B-9397-08002B2CF9AE}" pid="12" name="MSIP_Label_bea66b2b-af80-48b6-873b-d341d3035cfa_SetDate">
    <vt:lpwstr>2025-02-24T10:54:21Z</vt:lpwstr>
  </property>
  <property fmtid="{D5CDD505-2E9C-101B-9397-08002B2CF9AE}" pid="13" name="MSIP_Label_bea66b2b-af80-48b6-873b-d341d3035cfa_Method">
    <vt:lpwstr>Standard</vt:lpwstr>
  </property>
  <property fmtid="{D5CDD505-2E9C-101B-9397-08002B2CF9AE}" pid="14" name="MSIP_Label_bea66b2b-af80-48b6-873b-d341d3035cfa_Name">
    <vt:lpwstr>Proprietary</vt:lpwstr>
  </property>
  <property fmtid="{D5CDD505-2E9C-101B-9397-08002B2CF9AE}" pid="15" name="MSIP_Label_bea66b2b-af80-48b6-873b-d341d3035cfa_SiteId">
    <vt:lpwstr>63982aff-fb6c-4c22-973b-70e4acfb63e6</vt:lpwstr>
  </property>
  <property fmtid="{D5CDD505-2E9C-101B-9397-08002B2CF9AE}" pid="16" name="MSIP_Label_bea66b2b-af80-48b6-873b-d341d3035cfa_ActionId">
    <vt:lpwstr>56136033-1129-4445-86d1-4551507e8ecb</vt:lpwstr>
  </property>
  <property fmtid="{D5CDD505-2E9C-101B-9397-08002B2CF9AE}" pid="17" name="MSIP_Label_bea66b2b-af80-48b6-873b-d341d3035cfa_ContentBits">
    <vt:lpwstr>0</vt:lpwstr>
  </property>
  <property fmtid="{D5CDD505-2E9C-101B-9397-08002B2CF9AE}" pid="18" name="MSIP_Label_bea66b2b-af80-48b6-873b-d341d3035cfa_Tag">
    <vt:lpwstr>10, 3, 0, 2</vt:lpwstr>
  </property>
  <property fmtid="{D5CDD505-2E9C-101B-9397-08002B2CF9AE}" pid="19" name="MSIP_Label_927fd646-07cb-4c4e-a107-4e4d6b30ba1b_Enabled">
    <vt:lpwstr>true</vt:lpwstr>
  </property>
  <property fmtid="{D5CDD505-2E9C-101B-9397-08002B2CF9AE}" pid="20" name="MSIP_Label_927fd646-07cb-4c4e-a107-4e4d6b30ba1b_SetDate">
    <vt:lpwstr>2025-09-15T11:56:40Z</vt:lpwstr>
  </property>
  <property fmtid="{D5CDD505-2E9C-101B-9397-08002B2CF9AE}" pid="21" name="MSIP_Label_927fd646-07cb-4c4e-a107-4e4d6b30ba1b_Method">
    <vt:lpwstr>Privileged</vt:lpwstr>
  </property>
  <property fmtid="{D5CDD505-2E9C-101B-9397-08002B2CF9AE}" pid="22" name="MSIP_Label_927fd646-07cb-4c4e-a107-4e4d6b30ba1b_Name">
    <vt:lpwstr>927fd646-07cb-4c4e-a107-4e4d6b30ba1b</vt:lpwstr>
  </property>
  <property fmtid="{D5CDD505-2E9C-101B-9397-08002B2CF9AE}" pid="23" name="MSIP_Label_927fd646-07cb-4c4e-a107-4e4d6b30ba1b_SiteId">
    <vt:lpwstr>a00de4ec-48a8-43a6-be74-e31274e2060d</vt:lpwstr>
  </property>
  <property fmtid="{D5CDD505-2E9C-101B-9397-08002B2CF9AE}" pid="24" name="MSIP_Label_927fd646-07cb-4c4e-a107-4e4d6b30ba1b_ActionId">
    <vt:lpwstr>e0dc26fc-838a-4f82-9861-c23dcd3ecc95</vt:lpwstr>
  </property>
  <property fmtid="{D5CDD505-2E9C-101B-9397-08002B2CF9AE}" pid="25" name="MSIP_Label_927fd646-07cb-4c4e-a107-4e4d6b30ba1b_ContentBits">
    <vt:lpwstr>1</vt:lpwstr>
  </property>
  <property fmtid="{D5CDD505-2E9C-101B-9397-08002B2CF9AE}" pid="26" name="MSIP_Label_927fd646-07cb-4c4e-a107-4e4d6b30ba1b_Tag">
    <vt:lpwstr>10, 0, 1, 1</vt:lpwstr>
  </property>
  <property fmtid="{D5CDD505-2E9C-101B-9397-08002B2CF9AE}" pid="27" name="ClassificationContentMarkingHeaderLocations">
    <vt:lpwstr>office theme:8</vt:lpwstr>
  </property>
  <property fmtid="{D5CDD505-2E9C-101B-9397-08002B2CF9AE}" pid="28" name="ClassificationContentMarkingHeaderText">
    <vt:lpwstr>Proprietary</vt:lpwstr>
  </property>
  <property fmtid="{D5CDD505-2E9C-101B-9397-08002B2CF9AE}" pid="29" name="_AdHocReviewCycleID">
    <vt:i4>-1872890371</vt:i4>
  </property>
  <property fmtid="{D5CDD505-2E9C-101B-9397-08002B2CF9AE}" pid="30" name="_NewReviewCycle">
    <vt:lpwstr/>
  </property>
  <property fmtid="{D5CDD505-2E9C-101B-9397-08002B2CF9AE}" pid="31" name="_EmailSubject">
    <vt:lpwstr>Journée Nationale 27 - 09 2025</vt:lpwstr>
  </property>
  <property fmtid="{D5CDD505-2E9C-101B-9397-08002B2CF9AE}" pid="32" name="_AuthorEmail">
    <vt:lpwstr>valerie.ottenburgs@msd.com</vt:lpwstr>
  </property>
  <property fmtid="{D5CDD505-2E9C-101B-9397-08002B2CF9AE}" pid="33" name="_AuthorEmailDisplayName">
    <vt:lpwstr>Ottenburgs, Valerie</vt:lpwstr>
  </property>
</Properties>
</file>