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99" r:id="rId3"/>
    <p:sldId id="301" r:id="rId4"/>
    <p:sldId id="302" r:id="rId5"/>
    <p:sldId id="290" r:id="rId6"/>
    <p:sldId id="287" r:id="rId7"/>
    <p:sldId id="298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913" autoAdjust="0"/>
  </p:normalViewPr>
  <p:slideViewPr>
    <p:cSldViewPr snapToGrid="0">
      <p:cViewPr varScale="1">
        <p:scale>
          <a:sx n="62" d="100"/>
          <a:sy n="62" d="100"/>
        </p:scale>
        <p:origin x="14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5B0F6-612A-422F-8EA4-3D4AC48E0817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65107-58E1-434B-A80A-8946858351E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1979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65107-58E1-434B-A80A-8946858351EA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6984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65107-58E1-434B-A80A-8946858351EA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0621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65107-58E1-434B-A80A-8946858351EA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6101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65107-58E1-434B-A80A-8946858351EA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5898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65107-58E1-434B-A80A-8946858351EA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763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49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270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2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217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24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51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556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894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285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1539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72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08D309-31F2-41FB-BB6F-04E43E7500BE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8A5D85-3E0C-417D-AF6D-D049313BF945}" type="slidenum">
              <a:rPr lang="nl-BE" smtClean="0"/>
              <a:t>‹nr.›</a:t>
            </a:fld>
            <a:endParaRPr lang="nl-B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nl-BE" sz="4000" dirty="0"/>
              <a:t>Psychosociale aspecten bij personen die leven met hiv</a:t>
            </a:r>
            <a:br>
              <a:rPr lang="nl-BE" sz="4000" dirty="0"/>
            </a:br>
            <a:r>
              <a:rPr lang="fr-FR" sz="4000" dirty="0"/>
              <a:t>Aspects psychosociaux chez les personnes vivant avec le VIH</a:t>
            </a:r>
            <a:endParaRPr lang="nl-BE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nl-BE" dirty="0"/>
              <a:t>Charlotte Vanden Bulcke</a:t>
            </a:r>
          </a:p>
          <a:p>
            <a:pPr algn="r"/>
            <a:r>
              <a:rPr lang="nl-BE" dirty="0"/>
              <a:t>UZ Gent</a:t>
            </a:r>
          </a:p>
        </p:txBody>
      </p:sp>
      <p:pic>
        <p:nvPicPr>
          <p:cNvPr id="4" name="Picture 2" descr="The Importance of Good Mental Health">
            <a:extLst>
              <a:ext uri="{FF2B5EF4-FFF2-40B4-BE49-F238E27FC236}">
                <a16:creationId xmlns:a16="http://schemas.microsoft.com/office/drawing/2014/main" id="{A9E498E6-3590-EA02-E73B-EABD14D74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7" y="292054"/>
            <a:ext cx="2760765" cy="172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19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016FADF-6245-051A-52B6-99458FCA18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32" r="6418"/>
          <a:stretch/>
        </p:blipFill>
        <p:spPr>
          <a:xfrm>
            <a:off x="33264" y="1893629"/>
            <a:ext cx="6373117" cy="384793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0870BE96-772C-9837-BB92-A4862C3AA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0584" y="1893629"/>
            <a:ext cx="4244992" cy="3591916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3CBF6A9C-F91F-DFE6-AE76-9CB05B8C9046}"/>
              </a:ext>
            </a:extLst>
          </p:cNvPr>
          <p:cNvSpPr txBox="1"/>
          <p:nvPr/>
        </p:nvSpPr>
        <p:spPr>
          <a:xfrm>
            <a:off x="889192" y="656732"/>
            <a:ext cx="3388339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MENTALE GEZONDHEID</a:t>
            </a:r>
          </a:p>
          <a:p>
            <a:r>
              <a:rPr lang="nl-BE" dirty="0"/>
              <a:t>Santé mentale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C7A6218-0319-DC26-482C-0FDCB40C6DEA}"/>
              </a:ext>
            </a:extLst>
          </p:cNvPr>
          <p:cNvSpPr txBox="1"/>
          <p:nvPr/>
        </p:nvSpPr>
        <p:spPr>
          <a:xfrm>
            <a:off x="6706857" y="683034"/>
            <a:ext cx="4552446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NEGATIEVE GEVOELENS</a:t>
            </a:r>
          </a:p>
          <a:p>
            <a:r>
              <a:rPr lang="nl-BE" dirty="0" err="1"/>
              <a:t>Sentiments</a:t>
            </a:r>
            <a:r>
              <a:rPr lang="nl-BE" dirty="0"/>
              <a:t> </a:t>
            </a:r>
            <a:r>
              <a:rPr lang="nl-BE" dirty="0" err="1"/>
              <a:t>négatifs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49967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26F7F552-FE47-6C86-F6A2-B2C137756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1275"/>
            <a:ext cx="6760989" cy="419794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91E993A-4B7B-AF58-8852-30630D14E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671" y="1797804"/>
            <a:ext cx="9639946" cy="4986179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FD246CB-3B5F-6E57-C03F-1B95857233CF}"/>
              </a:ext>
            </a:extLst>
          </p:cNvPr>
          <p:cNvSpPr txBox="1"/>
          <p:nvPr/>
        </p:nvSpPr>
        <p:spPr>
          <a:xfrm>
            <a:off x="1528055" y="617115"/>
            <a:ext cx="2957232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SEKSUALITEIT</a:t>
            </a:r>
          </a:p>
          <a:p>
            <a:r>
              <a:rPr lang="nl-BE" dirty="0" err="1"/>
              <a:t>Sexualité</a:t>
            </a:r>
            <a:endParaRPr lang="nl-BE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16DF1B0-E555-6CC4-D1EF-707F18FCA901}"/>
              </a:ext>
            </a:extLst>
          </p:cNvPr>
          <p:cNvSpPr txBox="1"/>
          <p:nvPr/>
        </p:nvSpPr>
        <p:spPr>
          <a:xfrm>
            <a:off x="7628373" y="656732"/>
            <a:ext cx="2957232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SLAAP</a:t>
            </a:r>
          </a:p>
          <a:p>
            <a:r>
              <a:rPr lang="nl-BE" dirty="0" err="1"/>
              <a:t>Insomnie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6258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A92FDE5-6A63-82A1-9769-B0CD7C424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517" y="174553"/>
            <a:ext cx="4041998" cy="1627773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35ACAC4-5390-2A4F-7C15-C4E1A693D110}"/>
              </a:ext>
            </a:extLst>
          </p:cNvPr>
          <p:cNvSpPr txBox="1"/>
          <p:nvPr/>
        </p:nvSpPr>
        <p:spPr>
          <a:xfrm>
            <a:off x="560882" y="4033434"/>
            <a:ext cx="10690887" cy="1736646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Respectivement 14% et 10% des personnes interrogées se sentent stigmatisées dans leur vie personnelle et professionnelle, tandis que 33% se sentent coupables ou honteuses de leur statut VIH</a:t>
            </a:r>
            <a:endParaRPr lang="nl-BE" dirty="0"/>
          </a:p>
          <a:p>
            <a:endParaRPr lang="nl-BE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07EAB6D-BAA2-005A-2414-0402A68F9CC1}"/>
              </a:ext>
            </a:extLst>
          </p:cNvPr>
          <p:cNvSpPr txBox="1"/>
          <p:nvPr/>
        </p:nvSpPr>
        <p:spPr>
          <a:xfrm>
            <a:off x="560881" y="2253868"/>
            <a:ext cx="10690887" cy="1328023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Respectievelijk 14% en 10% ervaren stigmatisering in hun persoonlijke en professionele leven, terwijl 33% zich schuldig voelt of schaamt in verband met hun hiv-status</a:t>
            </a:r>
          </a:p>
        </p:txBody>
      </p:sp>
    </p:spTree>
    <p:extLst>
      <p:ext uri="{BB962C8B-B14F-4D97-AF65-F5344CB8AC3E}">
        <p14:creationId xmlns:p14="http://schemas.microsoft.com/office/powerpoint/2010/main" val="4576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84070E13-F001-F010-B224-D346948D9675}"/>
              </a:ext>
            </a:extLst>
          </p:cNvPr>
          <p:cNvSpPr txBox="1"/>
          <p:nvPr/>
        </p:nvSpPr>
        <p:spPr>
          <a:xfrm>
            <a:off x="7268502" y="1817519"/>
            <a:ext cx="2976080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Depressie</a:t>
            </a:r>
            <a:br>
              <a:rPr lang="nl-BE" dirty="0"/>
            </a:br>
            <a:r>
              <a:rPr lang="nl-BE" dirty="0" err="1"/>
              <a:t>épression</a:t>
            </a:r>
            <a:endParaRPr lang="nl-BE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4815BE0-2F2B-AF2D-9606-DA81D5791BBE}"/>
              </a:ext>
            </a:extLst>
          </p:cNvPr>
          <p:cNvSpPr txBox="1"/>
          <p:nvPr/>
        </p:nvSpPr>
        <p:spPr>
          <a:xfrm>
            <a:off x="9136301" y="3048901"/>
            <a:ext cx="2727291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Sociale isolatie</a:t>
            </a:r>
          </a:p>
          <a:p>
            <a:r>
              <a:rPr lang="nl-BE" dirty="0" err="1"/>
              <a:t>l'isolement</a:t>
            </a:r>
            <a:r>
              <a:rPr lang="nl-BE" dirty="0"/>
              <a:t> </a:t>
            </a:r>
            <a:r>
              <a:rPr lang="nl-BE" dirty="0" err="1"/>
              <a:t>social</a:t>
            </a:r>
            <a:endParaRPr lang="nl-BE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C72B594-022D-87D1-81E4-18B63901B6E4}"/>
              </a:ext>
            </a:extLst>
          </p:cNvPr>
          <p:cNvSpPr txBox="1"/>
          <p:nvPr/>
        </p:nvSpPr>
        <p:spPr>
          <a:xfrm>
            <a:off x="448347" y="1922750"/>
            <a:ext cx="3414854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2400" b="1" dirty="0">
                <a:solidFill>
                  <a:schemeClr val="accent1">
                    <a:lumMod val="75000"/>
                  </a:schemeClr>
                </a:solidFill>
              </a:rPr>
              <a:t>Cognitieve stoornissen</a:t>
            </a:r>
          </a:p>
          <a:p>
            <a:pPr algn="ctr"/>
            <a:r>
              <a:rPr lang="nl-BE" sz="2400" b="1" dirty="0" err="1">
                <a:solidFill>
                  <a:schemeClr val="accent1">
                    <a:lumMod val="75000"/>
                  </a:schemeClr>
                </a:solidFill>
              </a:rPr>
              <a:t>Difficultés</a:t>
            </a:r>
            <a:r>
              <a:rPr lang="nl-BE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BE" sz="2400" b="1" dirty="0" err="1">
                <a:solidFill>
                  <a:schemeClr val="accent1">
                    <a:lumMod val="75000"/>
                  </a:schemeClr>
                </a:solidFill>
              </a:rPr>
              <a:t>cognitives</a:t>
            </a:r>
            <a:endParaRPr lang="nl-B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55C9485-9F33-FF2B-C771-204721FFECB2}"/>
              </a:ext>
            </a:extLst>
          </p:cNvPr>
          <p:cNvSpPr txBox="1"/>
          <p:nvPr/>
        </p:nvSpPr>
        <p:spPr>
          <a:xfrm>
            <a:off x="869962" y="4923585"/>
            <a:ext cx="1673817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Relaties</a:t>
            </a:r>
            <a:br>
              <a:rPr lang="nl-BE" dirty="0"/>
            </a:br>
            <a:r>
              <a:rPr lang="nl-BE" dirty="0"/>
              <a:t>Rélations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951F5AF-AE52-C372-8B20-44CCE9064B40}"/>
              </a:ext>
            </a:extLst>
          </p:cNvPr>
          <p:cNvSpPr txBox="1"/>
          <p:nvPr/>
        </p:nvSpPr>
        <p:spPr>
          <a:xfrm>
            <a:off x="8691057" y="4574678"/>
            <a:ext cx="3107050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HIV-stigma</a:t>
            </a:r>
          </a:p>
          <a:p>
            <a:r>
              <a:rPr lang="nl-BE" dirty="0" err="1"/>
              <a:t>Stigmatisation</a:t>
            </a:r>
            <a:r>
              <a:rPr lang="nl-BE" dirty="0"/>
              <a:t> du VIH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D7D323C-D5AA-3E70-673F-3E9EF12A6E5C}"/>
              </a:ext>
            </a:extLst>
          </p:cNvPr>
          <p:cNvSpPr txBox="1"/>
          <p:nvPr/>
        </p:nvSpPr>
        <p:spPr>
          <a:xfrm>
            <a:off x="4241975" y="600069"/>
            <a:ext cx="2369230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Angst/</a:t>
            </a:r>
            <a:r>
              <a:rPr lang="nl-BE" dirty="0" err="1"/>
              <a:t>anxiété</a:t>
            </a:r>
            <a:endParaRPr lang="nl-BE" dirty="0"/>
          </a:p>
          <a:p>
            <a:r>
              <a:rPr lang="nl-BE" dirty="0"/>
              <a:t>Stress</a:t>
            </a: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0D1ABB88-9D8A-926B-BD25-7E169ECB36E2}"/>
              </a:ext>
            </a:extLst>
          </p:cNvPr>
          <p:cNvSpPr/>
          <p:nvPr/>
        </p:nvSpPr>
        <p:spPr>
          <a:xfrm>
            <a:off x="3549356" y="2541221"/>
            <a:ext cx="4321287" cy="239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4320214-75CF-F9DC-D428-AAE78CE65A52}"/>
              </a:ext>
            </a:extLst>
          </p:cNvPr>
          <p:cNvSpPr txBox="1"/>
          <p:nvPr/>
        </p:nvSpPr>
        <p:spPr>
          <a:xfrm>
            <a:off x="3728419" y="2797539"/>
            <a:ext cx="3979616" cy="1815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BE" sz="2800" b="1" dirty="0">
                <a:solidFill>
                  <a:srgbClr val="FFC000"/>
                </a:solidFill>
              </a:rPr>
              <a:t>Psychosociale </a:t>
            </a:r>
          </a:p>
          <a:p>
            <a:pPr algn="ctr"/>
            <a:r>
              <a:rPr lang="nl-BE" sz="2800" b="1" dirty="0">
                <a:solidFill>
                  <a:srgbClr val="FFC000"/>
                </a:solidFill>
              </a:rPr>
              <a:t>kwaliteit van leven/</a:t>
            </a:r>
            <a:r>
              <a:rPr lang="nl-BE" sz="2800" b="1" dirty="0" err="1">
                <a:solidFill>
                  <a:srgbClr val="FFC000"/>
                </a:solidFill>
              </a:rPr>
              <a:t>Qualité</a:t>
            </a:r>
            <a:r>
              <a:rPr lang="nl-BE" sz="2800" b="1" dirty="0">
                <a:solidFill>
                  <a:srgbClr val="FFC000"/>
                </a:solidFill>
              </a:rPr>
              <a:t> de </a:t>
            </a:r>
            <a:r>
              <a:rPr lang="nl-BE" sz="2800" b="1" dirty="0" err="1">
                <a:solidFill>
                  <a:srgbClr val="FFC000"/>
                </a:solidFill>
              </a:rPr>
              <a:t>vie</a:t>
            </a:r>
            <a:r>
              <a:rPr lang="nl-BE" sz="2800" b="1" dirty="0">
                <a:solidFill>
                  <a:srgbClr val="FFC000"/>
                </a:solidFill>
              </a:rPr>
              <a:t> psychosociale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757615B-7BCC-7445-4D93-E15AD67A07B3}"/>
              </a:ext>
            </a:extLst>
          </p:cNvPr>
          <p:cNvSpPr txBox="1"/>
          <p:nvPr/>
        </p:nvSpPr>
        <p:spPr>
          <a:xfrm>
            <a:off x="328408" y="3429000"/>
            <a:ext cx="2104826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Seksualiteit</a:t>
            </a:r>
          </a:p>
          <a:p>
            <a:r>
              <a:rPr lang="nl-BE" dirty="0" err="1"/>
              <a:t>Sexualité</a:t>
            </a:r>
            <a:endParaRPr lang="nl-BE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38A3074-6CC1-439C-7E83-AABAAD7F4E37}"/>
              </a:ext>
            </a:extLst>
          </p:cNvPr>
          <p:cNvSpPr txBox="1"/>
          <p:nvPr/>
        </p:nvSpPr>
        <p:spPr>
          <a:xfrm>
            <a:off x="4074585" y="5199684"/>
            <a:ext cx="3979616" cy="91940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nl-BE"/>
            </a:defPPr>
            <a:lvl1pPr algn="ctr"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BE" dirty="0"/>
              <a:t>Middelengebruik</a:t>
            </a:r>
          </a:p>
          <a:p>
            <a:r>
              <a:rPr lang="en-GB" dirty="0"/>
              <a:t>Utilisation de substances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89831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B468E-F263-2550-50D1-F50F1944B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361" y="209112"/>
            <a:ext cx="10058400" cy="1450757"/>
          </a:xfrm>
        </p:spPr>
        <p:txBody>
          <a:bodyPr>
            <a:normAutofit/>
          </a:bodyPr>
          <a:lstStyle/>
          <a:p>
            <a:r>
              <a:rPr lang="nl-BE" sz="4400" dirty="0"/>
              <a:t>Combinatie met andere praktijken/</a:t>
            </a:r>
            <a:br>
              <a:rPr lang="nl-BE" sz="4400" dirty="0"/>
            </a:br>
            <a:r>
              <a:rPr lang="nl-BE" sz="4400" dirty="0" err="1"/>
              <a:t>Combinaison</a:t>
            </a:r>
            <a:r>
              <a:rPr lang="nl-BE" sz="4400" dirty="0"/>
              <a:t> </a:t>
            </a:r>
            <a:r>
              <a:rPr lang="nl-BE" sz="4400" dirty="0" err="1"/>
              <a:t>avec</a:t>
            </a:r>
            <a:r>
              <a:rPr lang="nl-BE" sz="4400" dirty="0"/>
              <a:t> </a:t>
            </a:r>
            <a:r>
              <a:rPr lang="nl-BE" sz="4400" dirty="0" err="1"/>
              <a:t>d'autres</a:t>
            </a:r>
            <a:r>
              <a:rPr lang="nl-BE" sz="4400" dirty="0"/>
              <a:t> </a:t>
            </a:r>
            <a:r>
              <a:rPr lang="nl-BE" sz="4400" dirty="0" err="1"/>
              <a:t>pratiques</a:t>
            </a:r>
            <a:endParaRPr lang="nl-BE" sz="4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9C0076-67A2-564E-9C52-A03C71F59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4998720" cy="44000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 </a:t>
            </a:r>
            <a:r>
              <a:rPr lang="en-GB" sz="2400" dirty="0"/>
              <a:t>Stress/Angst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err="1"/>
              <a:t>Ademhalingskiné</a:t>
            </a:r>
            <a:endParaRPr lang="en-GB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Yoga/mindfulness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err="1"/>
              <a:t>Hartcoherentie</a:t>
            </a:r>
            <a:endParaRPr lang="en-GB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Trauma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 err="1"/>
              <a:t>Traumatherapie</a:t>
            </a:r>
            <a:endParaRPr lang="en-GB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/>
              <a:t>EMDR-</a:t>
            </a:r>
            <a:r>
              <a:rPr lang="en-GB" sz="2200" dirty="0" err="1"/>
              <a:t>technieken</a:t>
            </a:r>
            <a:endParaRPr lang="en-GB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err="1"/>
              <a:t>Cognitieve</a:t>
            </a:r>
            <a:r>
              <a:rPr lang="en-GB" sz="2400" dirty="0"/>
              <a:t> </a:t>
            </a:r>
            <a:r>
              <a:rPr lang="en-GB" sz="2400" dirty="0" err="1"/>
              <a:t>moeilijkheden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Testing + </a:t>
            </a:r>
            <a:r>
              <a:rPr lang="en-GB" sz="2000" dirty="0" err="1"/>
              <a:t>samenwerking</a:t>
            </a:r>
            <a:r>
              <a:rPr lang="en-GB" sz="2000" dirty="0"/>
              <a:t> met </a:t>
            </a:r>
            <a:r>
              <a:rPr lang="en-GB" sz="2000" dirty="0" err="1"/>
              <a:t>neuroloog</a:t>
            </a:r>
            <a:endParaRPr lang="en-GB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</a:t>
            </a:r>
            <a:r>
              <a:rPr lang="en-GB" sz="2400" dirty="0" err="1"/>
              <a:t>Middelengebruik</a:t>
            </a:r>
            <a:endParaRPr lang="en-GB" sz="2400" dirty="0"/>
          </a:p>
        </p:txBody>
      </p:sp>
      <p:pic>
        <p:nvPicPr>
          <p:cNvPr id="5" name="Picture 2" descr="The Importance of Good Mental Health">
            <a:extLst>
              <a:ext uri="{FF2B5EF4-FFF2-40B4-BE49-F238E27FC236}">
                <a16:creationId xmlns:a16="http://schemas.microsoft.com/office/drawing/2014/main" id="{84F3E27C-B51F-6666-FA04-E91F918F8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073" y="807319"/>
            <a:ext cx="3322927" cy="207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EEE833D-7547-6B18-74BB-21124ABA09AA}"/>
              </a:ext>
            </a:extLst>
          </p:cNvPr>
          <p:cNvSpPr txBox="1">
            <a:spLocks/>
          </p:cNvSpPr>
          <p:nvPr/>
        </p:nvSpPr>
        <p:spPr>
          <a:xfrm>
            <a:off x="6509197" y="1845733"/>
            <a:ext cx="4998720" cy="440008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 </a:t>
            </a:r>
            <a:r>
              <a:rPr lang="en-GB" sz="2400" dirty="0"/>
              <a:t>Stress/</a:t>
            </a:r>
            <a:r>
              <a:rPr lang="en-GB" sz="2400" dirty="0" err="1"/>
              <a:t>Anxiété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Respiration </a:t>
            </a:r>
            <a:r>
              <a:rPr lang="en-GB" sz="2000" dirty="0" err="1"/>
              <a:t>kiné</a:t>
            </a:r>
            <a:endParaRPr lang="en-GB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Yoga/mindfulness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err="1"/>
              <a:t>Cohérence</a:t>
            </a:r>
            <a:r>
              <a:rPr lang="en-GB" sz="2000" dirty="0"/>
              <a:t> </a:t>
            </a:r>
            <a:r>
              <a:rPr lang="en-GB" sz="2000" dirty="0" err="1"/>
              <a:t>cardiaque</a:t>
            </a:r>
            <a:endParaRPr lang="en-GB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/>
              <a:t> </a:t>
            </a:r>
            <a:r>
              <a:rPr lang="en-GB" sz="2400" dirty="0" err="1"/>
              <a:t>Traumatisme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 err="1"/>
              <a:t>Thérapie</a:t>
            </a:r>
            <a:r>
              <a:rPr lang="en-GB" sz="2200" dirty="0"/>
              <a:t> du </a:t>
            </a:r>
            <a:r>
              <a:rPr lang="en-GB" sz="2200" dirty="0" err="1"/>
              <a:t>traumatisme</a:t>
            </a:r>
            <a:endParaRPr lang="en-GB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/>
              <a:t>Techniques EMDR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err="1"/>
              <a:t>Difficultés</a:t>
            </a:r>
            <a:r>
              <a:rPr lang="en-GB" sz="2400" dirty="0"/>
              <a:t> </a:t>
            </a:r>
            <a:r>
              <a:rPr lang="en-GB" sz="2400" dirty="0" err="1"/>
              <a:t>cognitives</a:t>
            </a:r>
            <a:endParaRPr lang="en-GB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Tests + collaboration avec le neurologue</a:t>
            </a:r>
            <a:endParaRPr lang="en-GB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Utilisation de substances</a:t>
            </a:r>
          </a:p>
        </p:txBody>
      </p:sp>
    </p:spTree>
    <p:extLst>
      <p:ext uri="{BB962C8B-B14F-4D97-AF65-F5344CB8AC3E}">
        <p14:creationId xmlns:p14="http://schemas.microsoft.com/office/powerpoint/2010/main" val="51068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98A31-91EE-0877-556A-78196839D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Groepswerkingen/ateliers </a:t>
            </a:r>
            <a:r>
              <a:rPr lang="nl-BE" dirty="0" err="1"/>
              <a:t>thérapeutiques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4F6B3D-AA9E-C2B5-6778-5D80A0A46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712428" cy="4023360"/>
          </a:xfrm>
        </p:spPr>
        <p:txBody>
          <a:bodyPr/>
          <a:lstStyle/>
          <a:p>
            <a:pPr marL="0" indent="0">
              <a:buNone/>
            </a:pPr>
            <a:endParaRPr lang="nl-BE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800" dirty="0"/>
              <a:t> Groepswerking UZ Gent/ateliers </a:t>
            </a:r>
            <a:r>
              <a:rPr lang="nl-BE" sz="2800" dirty="0" err="1"/>
              <a:t>thérapeutiques</a:t>
            </a:r>
            <a:r>
              <a:rPr lang="nl-BE" sz="2800" dirty="0"/>
              <a:t>: 2 groepen/</a:t>
            </a:r>
            <a:r>
              <a:rPr lang="nl-BE" sz="2800" dirty="0" err="1"/>
              <a:t>groupes</a:t>
            </a:r>
            <a:endParaRPr lang="nl-BE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2400" dirty="0"/>
              <a:t> </a:t>
            </a:r>
            <a:r>
              <a:rPr lang="nl-BE" sz="2200" dirty="0"/>
              <a:t>Groep voor homoseksuele hiv+ mannen/</a:t>
            </a:r>
            <a:r>
              <a:rPr lang="fr-FR" sz="2200" dirty="0"/>
              <a:t> Groupe pour les hommes homosexuels séropositifs</a:t>
            </a:r>
            <a:endParaRPr lang="nl-BE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2200" dirty="0"/>
              <a:t> ‘Gemengde groep’ voor personen die leven met hiv/</a:t>
            </a:r>
            <a:r>
              <a:rPr lang="fr-FR" sz="2200" dirty="0"/>
              <a:t> Groupe mixte pour les personnes vivant avec le VIH</a:t>
            </a:r>
            <a:endParaRPr lang="nl-BE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2200" dirty="0"/>
              <a:t> 5 maandagavonden (19u – 21u30)/5 </a:t>
            </a:r>
            <a:r>
              <a:rPr lang="nl-BE" sz="2200" dirty="0" err="1"/>
              <a:t>lundis</a:t>
            </a:r>
            <a:r>
              <a:rPr lang="nl-BE" sz="2200" dirty="0"/>
              <a:t> </a:t>
            </a:r>
            <a:r>
              <a:rPr lang="nl-BE" sz="2200" dirty="0" err="1"/>
              <a:t>soirs</a:t>
            </a:r>
            <a:r>
              <a:rPr lang="nl-BE" sz="2200" dirty="0"/>
              <a:t> (19h - 21h30)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600" dirty="0"/>
              <a:t> Lotgenotencontacten/ </a:t>
            </a:r>
            <a:r>
              <a:rPr lang="nl-BE" sz="2600" dirty="0" err="1"/>
              <a:t>Contacts</a:t>
            </a:r>
            <a:r>
              <a:rPr lang="nl-BE" sz="2600" dirty="0"/>
              <a:t> </a:t>
            </a:r>
            <a:r>
              <a:rPr lang="nl-BE" sz="2600" dirty="0" err="1"/>
              <a:t>avec</a:t>
            </a:r>
            <a:r>
              <a:rPr lang="nl-BE" sz="2600" dirty="0"/>
              <a:t> les </a:t>
            </a:r>
            <a:r>
              <a:rPr lang="nl-BE" sz="2600" dirty="0" err="1"/>
              <a:t>autres</a:t>
            </a:r>
            <a:r>
              <a:rPr lang="nl-BE" sz="2600" dirty="0"/>
              <a:t> </a:t>
            </a:r>
            <a:r>
              <a:rPr lang="nl-BE" sz="2600" dirty="0" err="1"/>
              <a:t>personnes</a:t>
            </a:r>
            <a:r>
              <a:rPr lang="nl-BE" sz="2600" dirty="0"/>
              <a:t> vivant </a:t>
            </a:r>
            <a:r>
              <a:rPr lang="nl-BE" sz="2600" dirty="0" err="1"/>
              <a:t>avec</a:t>
            </a:r>
            <a:r>
              <a:rPr lang="nl-BE" sz="2600" dirty="0"/>
              <a:t> </a:t>
            </a:r>
            <a:r>
              <a:rPr lang="nl-BE" sz="2600" dirty="0" err="1"/>
              <a:t>le</a:t>
            </a:r>
            <a:r>
              <a:rPr lang="nl-BE" sz="2600" dirty="0"/>
              <a:t> VIH </a:t>
            </a:r>
          </a:p>
        </p:txBody>
      </p:sp>
      <p:pic>
        <p:nvPicPr>
          <p:cNvPr id="1026" name="Afbeelding 1" descr="één enkele lijntekening over een groep mannen en vrouwen uit multi-etnische  die samen staan om hun vriendschapsband te laten zien. eenheid in  diversiteit concept doorlopende lijn tekenen ontwerp vectorillustratie  3592930 Vectorkunst bij">
            <a:extLst>
              <a:ext uri="{FF2B5EF4-FFF2-40B4-BE49-F238E27FC236}">
                <a16:creationId xmlns:a16="http://schemas.microsoft.com/office/drawing/2014/main" id="{5ACFC287-B551-31BE-1EB0-742985C6B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442" y="167750"/>
            <a:ext cx="3165287" cy="222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299505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3609</TotalTime>
  <Words>278</Words>
  <Application>Microsoft Office PowerPoint</Application>
  <PresentationFormat>Breedbeeld</PresentationFormat>
  <Paragraphs>62</Paragraphs>
  <Slides>7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Terugblik</vt:lpstr>
      <vt:lpstr>Psychosociale aspecten bij personen die leven met hiv Aspects psychosociaux chez les personnes vivant avec le VIH</vt:lpstr>
      <vt:lpstr>PowerPoint-presentatie</vt:lpstr>
      <vt:lpstr>PowerPoint-presentatie</vt:lpstr>
      <vt:lpstr>PowerPoint-presentatie</vt:lpstr>
      <vt:lpstr>PowerPoint-presentatie</vt:lpstr>
      <vt:lpstr>Combinatie met andere praktijken/ Combinaison avec d'autres pratiques</vt:lpstr>
      <vt:lpstr>Groepswerkingen/ateliers thérapeutiques</vt:lpstr>
    </vt:vector>
  </TitlesOfParts>
  <Company>UZ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Stigma en hiv</dc:title>
  <dc:creator>Vanden Bulcke Charlotte</dc:creator>
  <cp:lastModifiedBy>Vanden Bulcke Charlotte</cp:lastModifiedBy>
  <cp:revision>157</cp:revision>
  <dcterms:created xsi:type="dcterms:W3CDTF">2022-05-12T08:32:06Z</dcterms:created>
  <dcterms:modified xsi:type="dcterms:W3CDTF">2024-09-19T11:14:48Z</dcterms:modified>
</cp:coreProperties>
</file>